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8"/>
  </p:notesMasterIdLst>
  <p:sldIdLst>
    <p:sldId id="266" r:id="rId2"/>
    <p:sldId id="282" r:id="rId3"/>
    <p:sldId id="283" r:id="rId4"/>
    <p:sldId id="268" r:id="rId5"/>
    <p:sldId id="284" r:id="rId6"/>
    <p:sldId id="269" r:id="rId7"/>
    <p:sldId id="270" r:id="rId8"/>
    <p:sldId id="271" r:id="rId9"/>
    <p:sldId id="279" r:id="rId10"/>
    <p:sldId id="285" r:id="rId11"/>
    <p:sldId id="286" r:id="rId12"/>
    <p:sldId id="287" r:id="rId13"/>
    <p:sldId id="288" r:id="rId14"/>
    <p:sldId id="289" r:id="rId15"/>
    <p:sldId id="290" r:id="rId16"/>
    <p:sldId id="277" r:id="rId17"/>
  </p:sldIdLst>
  <p:sldSz cx="12192000" cy="6858000"/>
  <p:notesSz cx="6810375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2021-2022 уг- 948 обучающихся</c:v>
                </c:pt>
              </c:strCache>
            </c:strRef>
          </c:tx>
          <c:dLbls>
            <c:dLbl>
              <c:idx val="0"/>
              <c:layout>
                <c:manualLayout>
                  <c:x val="2.975086671068234E-2"/>
                  <c:y val="-0.28557373107150497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51,7%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2021-2022 уг</c:v>
                </c:pt>
                <c:pt idx="1">
                  <c:v>2022-2023 уг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2022- 2023 уг. - 1269 обучающихся</c:v>
                </c:pt>
              </c:strCache>
            </c:strRef>
          </c:tx>
          <c:dLbls>
            <c:dLbl>
              <c:idx val="1"/>
              <c:layout>
                <c:manualLayout>
                  <c:x val="1.7850520026409428E-2"/>
                  <c:y val="-0.3729942609913536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71,1%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2021-2022 уг</c:v>
                </c:pt>
                <c:pt idx="1">
                  <c:v>2022-2023 уг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1269</c:v>
                </c:pt>
              </c:numCache>
            </c:numRef>
          </c:val>
        </c:ser>
        <c:shape val="box"/>
        <c:axId val="123230848"/>
        <c:axId val="123253120"/>
        <c:axId val="0"/>
      </c:bar3DChart>
      <c:catAx>
        <c:axId val="123230848"/>
        <c:scaling>
          <c:orientation val="minMax"/>
        </c:scaling>
        <c:axPos val="b"/>
        <c:tickLblPos val="nextTo"/>
        <c:crossAx val="123253120"/>
        <c:crosses val="autoZero"/>
        <c:auto val="1"/>
        <c:lblAlgn val="ctr"/>
        <c:lblOffset val="100"/>
      </c:catAx>
      <c:valAx>
        <c:axId val="123253120"/>
        <c:scaling>
          <c:orientation val="minMax"/>
        </c:scaling>
        <c:axPos val="l"/>
        <c:majorGridlines/>
        <c:numFmt formatCode="General" sourceLinked="1"/>
        <c:tickLblPos val="nextTo"/>
        <c:crossAx val="123230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037610342919261"/>
          <c:y val="0.18801586143410073"/>
          <c:w val="0.21248368856024383"/>
          <c:h val="0.36170668737225437"/>
        </c:manualLayout>
      </c:layout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2022-2023 уг</c:v>
                </c:pt>
              </c:strCache>
            </c:strRef>
          </c:tx>
          <c:dLbls>
            <c:dLbl>
              <c:idx val="0"/>
              <c:layout>
                <c:manualLayout>
                  <c:x val="4.5363497797146889E-3"/>
                  <c:y val="4.9673647129362473E-2"/>
                </c:manualLayout>
              </c:layout>
              <c:showVal val="1"/>
            </c:dLbl>
            <c:dLbl>
              <c:idx val="1"/>
              <c:layout>
                <c:manualLayout>
                  <c:x val="6.8045246695720091E-3"/>
                  <c:y val="2.9219792429036773E-2"/>
                </c:manualLayout>
              </c:layout>
              <c:showVal val="1"/>
            </c:dLbl>
            <c:dLbl>
              <c:idx val="2"/>
              <c:layout>
                <c:manualLayout>
                  <c:x val="7.9386121145006983E-3"/>
                  <c:y val="3.7985730157747782E-2"/>
                </c:manualLayout>
              </c:layout>
              <c:showVal val="1"/>
            </c:dLbl>
            <c:dLbl>
              <c:idx val="3"/>
              <c:layout>
                <c:manualLayout>
                  <c:x val="1.1574074074074073E-2"/>
                  <c:y val="1.190476190476192E-2"/>
                </c:manualLayout>
              </c:layout>
              <c:showVal val="1"/>
            </c:dLbl>
            <c:dLbl>
              <c:idx val="4"/>
              <c:layout>
                <c:manualLayout>
                  <c:x val="4.6296296296296372E-3"/>
                  <c:y val="3.9682539682539741E-3"/>
                </c:manualLayout>
              </c:layout>
              <c:showVal val="1"/>
            </c:dLbl>
            <c:dLbl>
              <c:idx val="5"/>
              <c:layout>
                <c:manualLayout>
                  <c:x val="6.9444549865959725E-3"/>
                  <c:y val="3.9248853468262818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Художественное</c:v>
                </c:pt>
                <c:pt idx="1">
                  <c:v>Естественно- научное</c:v>
                </c:pt>
                <c:pt idx="2">
                  <c:v>Социально- гуманитарное</c:v>
                </c:pt>
                <c:pt idx="3">
                  <c:v>Техническое</c:v>
                </c:pt>
                <c:pt idx="4">
                  <c:v>Туристско- краеведческое</c:v>
                </c:pt>
                <c:pt idx="5">
                  <c:v>Физкультурно- спортивное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313</c:v>
                </c:pt>
                <c:pt idx="1">
                  <c:v>227</c:v>
                </c:pt>
                <c:pt idx="2">
                  <c:v>216</c:v>
                </c:pt>
                <c:pt idx="3">
                  <c:v>94</c:v>
                </c:pt>
                <c:pt idx="4">
                  <c:v>86</c:v>
                </c:pt>
                <c:pt idx="5">
                  <c:v>329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2021-2022 уг</c:v>
                </c:pt>
              </c:strCache>
            </c:strRef>
          </c:tx>
          <c:dLbls>
            <c:dLbl>
              <c:idx val="0"/>
              <c:layout>
                <c:manualLayout>
                  <c:x val="1.1340874449286721E-2"/>
                  <c:y val="3.5063750914844094E-2"/>
                </c:manualLayout>
              </c:layout>
              <c:showVal val="1"/>
            </c:dLbl>
            <c:dLbl>
              <c:idx val="1"/>
              <c:layout>
                <c:manualLayout>
                  <c:x val="1.1294260776353399E-2"/>
                  <c:y val="-1.1904649605222216E-2"/>
                </c:manualLayout>
              </c:layout>
              <c:showVal val="1"/>
            </c:dLbl>
            <c:dLbl>
              <c:idx val="2"/>
              <c:layout>
                <c:manualLayout>
                  <c:x val="7.9386121145006983E-3"/>
                  <c:y val="2.0453854700325746E-2"/>
                </c:manualLayout>
              </c:layout>
              <c:showVal val="1"/>
            </c:dLbl>
            <c:dLbl>
              <c:idx val="3"/>
              <c:layout>
                <c:manualLayout>
                  <c:x val="8.979382915338778E-3"/>
                  <c:y val="-1.0461605998018137E-3"/>
                </c:manualLayout>
              </c:layout>
              <c:showVal val="1"/>
            </c:dLbl>
            <c:dLbl>
              <c:idx val="4"/>
              <c:layout>
                <c:manualLayout>
                  <c:x val="6.9444444444444527E-3"/>
                  <c:y val="-1.190476190476192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Художественное</c:v>
                </c:pt>
                <c:pt idx="1">
                  <c:v>Естественно- научное</c:v>
                </c:pt>
                <c:pt idx="2">
                  <c:v>Социально- гуманитарное</c:v>
                </c:pt>
                <c:pt idx="3">
                  <c:v>Техническое</c:v>
                </c:pt>
                <c:pt idx="4">
                  <c:v>Туристско- краеведческое</c:v>
                </c:pt>
                <c:pt idx="5">
                  <c:v>Физкультурно- спортивное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303</c:v>
                </c:pt>
                <c:pt idx="1">
                  <c:v>65</c:v>
                </c:pt>
                <c:pt idx="2">
                  <c:v>211</c:v>
                </c:pt>
                <c:pt idx="3">
                  <c:v>106</c:v>
                </c:pt>
                <c:pt idx="4">
                  <c:v>40</c:v>
                </c:pt>
                <c:pt idx="5">
                  <c:v>420</c:v>
                </c:pt>
              </c:numCache>
            </c:numRef>
          </c:val>
        </c:ser>
        <c:shape val="box"/>
        <c:axId val="96356608"/>
        <c:axId val="96391168"/>
        <c:axId val="0"/>
      </c:bar3DChart>
      <c:catAx>
        <c:axId val="96356608"/>
        <c:scaling>
          <c:orientation val="minMax"/>
        </c:scaling>
        <c:axPos val="l"/>
        <c:tickLblPos val="nextTo"/>
        <c:crossAx val="96391168"/>
        <c:crosses val="autoZero"/>
        <c:auto val="1"/>
        <c:lblAlgn val="ctr"/>
        <c:lblOffset val="100"/>
      </c:catAx>
      <c:valAx>
        <c:axId val="96391168"/>
        <c:scaling>
          <c:orientation val="minMax"/>
        </c:scaling>
        <c:axPos val="b"/>
        <c:majorGridlines/>
        <c:numFmt formatCode="General" sourceLinked="1"/>
        <c:tickLblPos val="nextTo"/>
        <c:crossAx val="96356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402577289622151"/>
          <c:y val="0.36861550411389382"/>
          <c:w val="0.10535386609070491"/>
          <c:h val="0.18095334289380424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Программы</c:v>
                </c:pt>
              </c:strCache>
            </c:strRef>
          </c:tx>
          <c:dLbls>
            <c:dLbl>
              <c:idx val="1"/>
              <c:layout>
                <c:manualLayout>
                  <c:x val="-0.10230816200058325"/>
                  <c:y val="0.15244156980377468"/>
                </c:manualLayout>
              </c:layout>
              <c:showVal val="1"/>
            </c:dLbl>
            <c:dLbl>
              <c:idx val="2"/>
              <c:layout>
                <c:manualLayout>
                  <c:x val="-0.13871655365995916"/>
                  <c:y val="-9.359642544681944E-2"/>
                </c:manualLayout>
              </c:layout>
              <c:showVal val="1"/>
            </c:dLbl>
            <c:dLbl>
              <c:idx val="3"/>
              <c:layout>
                <c:manualLayout>
                  <c:x val="-6.588108778069408E-3"/>
                  <c:y val="-9.8898575178102924E-2"/>
                </c:manualLayout>
              </c:layout>
              <c:showVal val="1"/>
            </c:dLbl>
            <c:dLbl>
              <c:idx val="5"/>
              <c:layout>
                <c:manualLayout>
                  <c:x val="0.16887430737824438"/>
                  <c:y val="4.3669541307336586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естественно-научное</c:v>
                </c:pt>
                <c:pt idx="1">
                  <c:v>художественное</c:v>
                </c:pt>
                <c:pt idx="2">
                  <c:v>социально-гуманитарное</c:v>
                </c:pt>
                <c:pt idx="3">
                  <c:v>техническое</c:v>
                </c:pt>
                <c:pt idx="4">
                  <c:v>туристско-краеведческое</c:v>
                </c:pt>
                <c:pt idx="5">
                  <c:v>физкультурно- спортивное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 formatCode="General">
                  <c:v>0</c:v>
                </c:pt>
                <c:pt idx="1">
                  <c:v>0.17600000000000016</c:v>
                </c:pt>
                <c:pt idx="2">
                  <c:v>0.20400000000000001</c:v>
                </c:pt>
                <c:pt idx="3">
                  <c:v>6.5000000000000002E-2</c:v>
                </c:pt>
                <c:pt idx="4">
                  <c:v>6.5000000000000002E-2</c:v>
                </c:pt>
                <c:pt idx="5">
                  <c:v>0.34200000000000008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334717592260549"/>
          <c:y val="0.20332833395825525"/>
          <c:w val="0.34276392174530135"/>
          <c:h val="0.6646725409323837"/>
        </c:manualLayout>
      </c:layout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66B73-C89F-4132-A0A1-7E97BA796E2D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4F72C-D5DE-448A-B976-E0F9C96B4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019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13301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867076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815912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83407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76460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76460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720762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803239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067007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551119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03003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3985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005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013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8016875" y="1028700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2428875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389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146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1pPr>
            <a:lvl2pPr marL="1219170" lvl="1" indent="-304792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4pPr>
            <a:lvl5pPr marL="3047924" lvl="4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5pPr>
            <a:lvl6pPr marL="3657509" lvl="5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6pPr>
            <a:lvl7pPr marL="4267093" lvl="6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7pPr>
            <a:lvl8pPr marL="4876678" lvl="7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8pPr>
            <a:lvl9pPr marL="5486263" lvl="8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278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817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64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447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50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3"/>
            </a:lvl2pPr>
            <a:lvl3pPr marL="1828754" lvl="2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770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134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38021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mail.yandex.ru/message_part/%D1%81%D0%BA%D1%80%D0%B8%D0%BD.jpg?_uid=244390336&amp;name=%D1%81%D0%BA%D1%80%D0%B8%D0%BD.jpg&amp;hid=1.1&amp;ids=180988410024991828" TargetMode="External"/><Relationship Id="rId3" Type="http://schemas.openxmlformats.org/officeDocument/2006/relationships/image" Target="../media/image6.tiff"/><Relationship Id="rId7" Type="http://schemas.openxmlformats.org/officeDocument/2006/relationships/hyperlink" Target="https://mail.yandex.ru/message_part/%D1%81%D0%BA%D1%80%D0%B8%D0%BD.jpg?_uid=244390336&amp;name=%D1%81%D0%BA%D1%80%D0%B8%D0%BD.jpg&amp;hid=1.1&amp;ids=180988410024991828&amp;no_disposition=y&amp;exif_rotate=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krovskoe-cdo-energy.obr57.ru/moc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848752" y="1627492"/>
            <a:ext cx="8445599" cy="3310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2880"/>
            </a:pPr>
            <a:r>
              <a:rPr lang="ru-RU" sz="3000" dirty="0"/>
              <a:t>Отчёт о деятельности </a:t>
            </a:r>
            <a:r>
              <a:rPr lang="ru-RU" sz="3000" dirty="0" smtClean="0"/>
              <a:t>МОЦ Покровского района по </a:t>
            </a:r>
            <a:r>
              <a:rPr lang="ru-RU" sz="3000" dirty="0"/>
              <a:t>внедрению целевой модели развития региональной системы дополнительного образования детей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в 2022- 2023 учебном году </a:t>
            </a:r>
            <a:r>
              <a:rPr lang="ru-RU" sz="2800" dirty="0"/>
              <a:t/>
            </a:r>
            <a:br>
              <a:rPr lang="ru-RU" sz="2800" dirty="0"/>
            </a:br>
            <a:endParaRPr sz="2773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872502" y="4771404"/>
            <a:ext cx="8445599" cy="591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1400" dirty="0" smtClean="0"/>
              <a:t>Корнеева Елена Николаевна,</a:t>
            </a:r>
          </a:p>
          <a:p>
            <a:pPr algn="l">
              <a:spcBef>
                <a:spcPts val="0"/>
              </a:spcBef>
            </a:pPr>
            <a:r>
              <a:rPr lang="ru-RU" sz="1400" dirty="0" smtClean="0"/>
              <a:t> методист МОЦ МБУ ДО Центр ДО «Энергия»</a:t>
            </a:r>
            <a:endParaRPr lang="ru-RU" sz="1400" dirty="0"/>
          </a:p>
        </p:txBody>
      </p:sp>
      <p:sp>
        <p:nvSpPr>
          <p:cNvPr id="86" name="Google Shape;86;p1"/>
          <p:cNvSpPr/>
          <p:nvPr/>
        </p:nvSpPr>
        <p:spPr>
          <a:xfrm>
            <a:off x="10608501" y="260648"/>
            <a:ext cx="1440160" cy="115212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375;p6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9E9E8AEE-3500-4AA1-ACB4-BE51B8A1DF36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8527862" y="161994"/>
            <a:ext cx="1168295" cy="9875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Объект 7">
            <a:extLst>
              <a:ext uri="{FF2B5EF4-FFF2-40B4-BE49-F238E27FC236}">
                <a16:creationId xmlns="" xmlns:a16="http://schemas.microsoft.com/office/drawing/2014/main" id="{237C3225-D263-4B1F-AB3F-030893F002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10504224"/>
              </p:ext>
            </p:extLst>
          </p:nvPr>
        </p:nvGraphicFramePr>
        <p:xfrm>
          <a:off x="9987178" y="161994"/>
          <a:ext cx="621323" cy="815880"/>
        </p:xfrm>
        <a:graphic>
          <a:graphicData uri="http://schemas.openxmlformats.org/presentationml/2006/ole">
            <p:oleObj spid="_x0000_s2057" name="Рисунок" r:id="rId6" imgW="1066667" imgH="1389267" progId="Word.Picture.8">
              <p:embed/>
            </p:oleObj>
          </a:graphicData>
        </a:graphic>
      </p:graphicFrame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5B23DC52-8193-4B06-8851-C1352904C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522" y="161994"/>
            <a:ext cx="1055596" cy="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Google Shape;85;p1">
            <a:extLst>
              <a:ext uri="{FF2B5EF4-FFF2-40B4-BE49-F238E27FC236}">
                <a16:creationId xmlns="" xmlns:a16="http://schemas.microsoft.com/office/drawing/2014/main" id="{C8DA2E76-219E-434F-ABB8-613A00CC1E65}"/>
              </a:ext>
            </a:extLst>
          </p:cNvPr>
          <p:cNvSpPr txBox="1">
            <a:spLocks/>
          </p:cNvSpPr>
          <p:nvPr/>
        </p:nvSpPr>
        <p:spPr>
          <a:xfrm>
            <a:off x="1768064" y="1325308"/>
            <a:ext cx="8654473" cy="34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kern="0" dirty="0" smtClean="0">
                <a:solidFill>
                  <a:schemeClr val="tx1"/>
                </a:solidFill>
              </a:rPr>
              <a:t>Орловская область, Покровский район</a:t>
            </a:r>
            <a:endParaRPr lang="ru-RU" sz="1600" kern="0" dirty="0">
              <a:solidFill>
                <a:schemeClr val="tx1"/>
              </a:solidFill>
            </a:endParaRPr>
          </a:p>
        </p:txBody>
      </p:sp>
      <p:sp>
        <p:nvSpPr>
          <p:cNvPr id="11" name="Google Shape;85;p1">
            <a:extLst>
              <a:ext uri="{FF2B5EF4-FFF2-40B4-BE49-F238E27FC236}">
                <a16:creationId xmlns="" xmlns:a16="http://schemas.microsoft.com/office/drawing/2014/main" id="{48569FE3-22CD-44D1-A2A9-5D6EAC78ECFC}"/>
              </a:ext>
            </a:extLst>
          </p:cNvPr>
          <p:cNvSpPr txBox="1">
            <a:spLocks/>
          </p:cNvSpPr>
          <p:nvPr/>
        </p:nvSpPr>
        <p:spPr>
          <a:xfrm>
            <a:off x="0" y="6414317"/>
            <a:ext cx="12192000" cy="36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kern="0" dirty="0" smtClean="0">
                <a:solidFill>
                  <a:schemeClr val="tx1"/>
                </a:solidFill>
              </a:rPr>
              <a:t>Покровское, 15 июня 2023 г</a:t>
            </a:r>
            <a:endParaRPr lang="ru-RU" sz="140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231743" y="175680"/>
            <a:ext cx="11344371" cy="162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Clr>
                <a:srgbClr val="221668"/>
              </a:buClr>
              <a:buSzPts val="2880"/>
            </a:pPr>
            <a:r>
              <a:rPr lang="ru-RU" sz="180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СИСТЕМА ПЕРСОНИФИЦИРОВАННОГО ФИНАНСИРОВАНИЯ ДОПОЛНИТЕЛЬНОГО ОБРАЗОВАНИЯ ДЕТЕЙ</a:t>
            </a:r>
            <a:br>
              <a:rPr lang="ru-RU" sz="180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ru-RU" sz="1800" dirty="0">
              <a:solidFill>
                <a:srgbClr val="2216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DEF007C-525B-4DFD-BBE1-366247E9C0C9}"/>
              </a:ext>
            </a:extLst>
          </p:cNvPr>
          <p:cNvSpPr/>
          <p:nvPr/>
        </p:nvSpPr>
        <p:spPr>
          <a:xfrm>
            <a:off x="471339" y="1200355"/>
            <a:ext cx="1118961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НОРМАТИВНЫЕ ДОКУМЕНТЫ:</a:t>
            </a:r>
          </a:p>
          <a:p>
            <a:pPr algn="just"/>
            <a:r>
              <a:rPr lang="ru-RU" dirty="0"/>
              <a:t> </a:t>
            </a:r>
            <a:r>
              <a:rPr lang="ru-RU" sz="1400" dirty="0"/>
              <a:t>ПОСТАНОВЛЕНИЕ Правительства Орловской области от 15 апреля 2021 г. № 225 «О внедрении модели персонифицированного финансирования дополнительного образования детей в Орловской области»</a:t>
            </a:r>
          </a:p>
          <a:p>
            <a:pPr algn="just"/>
            <a:r>
              <a:rPr lang="ru-RU" sz="1400" dirty="0"/>
              <a:t> ПОСТАНОВЛЕНИЕ Администрации Покровского района  Орловской области от 21 июня 2021 года № 324 «Об утверждении Правил персонифицированного финансирования дополнительного образования детей в Покровском районе»</a:t>
            </a:r>
          </a:p>
          <a:p>
            <a:pPr algn="just"/>
            <a:r>
              <a:rPr lang="ru-RU" sz="1400" dirty="0"/>
              <a:t>ПРИКАЗ Отдела образования Покровского района от 22 июня 2021г. № 106 «Об утверждении программы персонифицированного финансирования дополнительного образования детей в муниципальном образовании Покровского района на 2021 год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E214B270-F1B8-47AB-8DA0-36E3B5000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2694770"/>
              </p:ext>
            </p:extLst>
          </p:nvPr>
        </p:nvGraphicFramePr>
        <p:xfrm>
          <a:off x="609600" y="3197606"/>
          <a:ext cx="10972800" cy="2128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2640">
                  <a:extLst>
                    <a:ext uri="{9D8B030D-6E8A-4147-A177-3AD203B41FA5}">
                      <a16:colId xmlns:a16="http://schemas.microsoft.com/office/drawing/2014/main" xmlns="" val="3344253495"/>
                    </a:ext>
                  </a:extLst>
                </a:gridCol>
                <a:gridCol w="2854960">
                  <a:extLst>
                    <a:ext uri="{9D8B030D-6E8A-4147-A177-3AD203B41FA5}">
                      <a16:colId xmlns:a16="http://schemas.microsoft.com/office/drawing/2014/main" xmlns="" val="319677756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357478623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97973886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13894443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18872847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№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effectLst/>
                        </a:rPr>
                        <a:t>п</a:t>
                      </a:r>
                      <a:r>
                        <a:rPr lang="ru-RU" sz="1100" dirty="0">
                          <a:effectLst/>
                        </a:rPr>
                        <a:t>/</a:t>
                      </a:r>
                      <a:r>
                        <a:rPr lang="ru-RU" sz="1100" dirty="0" err="1">
                          <a:effectLst/>
                        </a:rPr>
                        <a:t>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программы/срок реализации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обучающихся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Номинал сертификата ПФДОД, </a:t>
                      </a:r>
                      <a:r>
                        <a:rPr lang="ru-RU" sz="1200" dirty="0" smtClean="0">
                          <a:effectLst/>
                        </a:rPr>
                        <a:t>2022, 2023г</a:t>
                      </a:r>
                      <a:r>
                        <a:rPr lang="ru-RU" sz="1200" dirty="0">
                          <a:effectLst/>
                        </a:rPr>
                        <a:t>., </a:t>
                      </a:r>
                      <a:r>
                        <a:rPr lang="ru-RU" sz="1200" dirty="0" err="1">
                          <a:effectLst/>
                        </a:rPr>
                        <a:t>руб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выданных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сертификатов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в </a:t>
                      </a:r>
                      <a:r>
                        <a:rPr lang="ru-RU" sz="1100" dirty="0" smtClean="0">
                          <a:effectLst/>
                        </a:rPr>
                        <a:t>2022 </a:t>
                      </a:r>
                      <a:r>
                        <a:rPr lang="ru-RU" sz="1100" dirty="0">
                          <a:effectLst/>
                        </a:rPr>
                        <a:t>в </a:t>
                      </a:r>
                      <a:r>
                        <a:rPr lang="ru-RU" sz="1100" dirty="0" smtClean="0">
                          <a:effectLst/>
                        </a:rPr>
                        <a:t>2023 </a:t>
                      </a:r>
                      <a:r>
                        <a:rPr lang="ru-RU" sz="1100" dirty="0">
                          <a:effectLst/>
                        </a:rPr>
                        <a:t>году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реализованных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сертификатов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 </a:t>
                      </a:r>
                      <a:r>
                        <a:rPr lang="ru-RU" sz="1100" dirty="0" smtClean="0">
                          <a:effectLst/>
                        </a:rPr>
                        <a:t>2022 </a:t>
                      </a:r>
                      <a:r>
                        <a:rPr lang="ru-RU" sz="1100" dirty="0">
                          <a:effectLst/>
                        </a:rPr>
                        <a:t>за </a:t>
                      </a:r>
                      <a:r>
                        <a:rPr lang="ru-RU" sz="1100" dirty="0" smtClean="0">
                          <a:effectLst/>
                        </a:rPr>
                        <a:t>2023 </a:t>
                      </a:r>
                      <a:r>
                        <a:rPr lang="ru-RU" sz="1100" dirty="0">
                          <a:effectLst/>
                        </a:rPr>
                        <a:t>год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81451744"/>
                  </a:ext>
                </a:extLst>
              </a:tr>
              <a:tr h="537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«Хореография», 8 лет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5850,00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7080,00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15/13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15/13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4564982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«Вольная борьба», 8 лет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5850,00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7080,00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15/13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15/13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34655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68883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240980" y="162170"/>
            <a:ext cx="11168700" cy="105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221668"/>
              </a:buClr>
              <a:buSzPts val="2880"/>
            </a:pPr>
            <a:r>
              <a:rPr lang="ru-RU" sz="180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ИНФОРМАЦИОННО-РАЗЪЯСНИТЕЛЬНАЯ КАМПАНИЯ В ЦЕЛЯХ ВНЕДРЕНИЯ СИСТЕМЫ ПЕРСОНИФИЦИРОВАННОГО ФИНАНСИРОВАНИЯ ДОПОЛНИТЕЛЬНОГО ОБРАЗОВАНИЯ ДЕТЕЙ</a:t>
            </a:r>
          </a:p>
        </p:txBody>
      </p:sp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0133D62-F93E-4F57-ACD4-541D9ECAB7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225" y="3338563"/>
            <a:ext cx="3563332" cy="32362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B88B488-9CB5-4395-A5C7-31892769B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76652" y="1097865"/>
            <a:ext cx="3815348" cy="27608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D3A2379-26D1-43D2-A534-BC947AB5A0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27522" y="4048016"/>
            <a:ext cx="3721974" cy="24715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02E2517-6C3B-41A4-89D5-A8E9359A41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40995" y="1043558"/>
            <a:ext cx="3503629" cy="24715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0578864-1AA4-4E45-A792-78E6A5BA3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0860"/>
            <a:ext cx="12192000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/>
              </a:rPr>
              <a:t>  </a:t>
            </a:r>
            <a:r>
              <a:rPr kumimoji="0" lang="ru-RU" altLang="ru-RU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/>
              </a:rPr>
              <a:t>     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linkClick r:id="rId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AutoShape 2">
            <a:hlinkClick r:id="rId8"/>
            <a:extLst>
              <a:ext uri="{FF2B5EF4-FFF2-40B4-BE49-F238E27FC236}">
                <a16:creationId xmlns:a16="http://schemas.microsoft.com/office/drawing/2014/main" xmlns="" id="{A9485368-8177-4C99-8A4E-2EDDB67152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358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06" name="Picture 2" descr="C:\Users\BOSS\Desktop\скрин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32614" y="1116280"/>
            <a:ext cx="3906981" cy="5343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7813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240980" y="162170"/>
            <a:ext cx="11080612" cy="104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221668"/>
              </a:buClr>
              <a:buSzPts val="2880"/>
            </a:pPr>
            <a:r>
              <a:rPr lang="ru-RU" sz="180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ПОВЫШЕНИЕ КВАЛИФИКАЦИИ (ПРОФМАСТЕРСТВА) СОТРУДНИКОВ И ПЕДАГОГОВ РМЦ И МОЦ, СОТРУДНИКОВ И ПЕДАГОГИЧЕСКИХ РАБОТНИКОВ ОРГАНИЗАЦИЙ ДОПОЛНИТЕЛЬНОГО ОБРАЗОВАНИЯ ДЕТЕЙ</a:t>
            </a:r>
          </a:p>
        </p:txBody>
      </p:sp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111EF13-6C8F-4357-AEDF-5A00F48A0958}"/>
              </a:ext>
            </a:extLst>
          </p:cNvPr>
          <p:cNvSpPr/>
          <p:nvPr/>
        </p:nvSpPr>
        <p:spPr>
          <a:xfrm>
            <a:off x="1414021" y="1565221"/>
            <a:ext cx="8465270" cy="487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2022-2023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гг. курсы повышения квалификации прошли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педагогических работника  образовательных организаций района по темам: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«Независимая оценка качества дополнительных общеобразовательных программ как один из инструментов реализации целевой модели развития доп. образования»;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«Вопросы разработки и реализации дополнительных общеобразовательных программ в сетевой форме»;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«Реализация дополнительных общеобразовательных программ физкультурно-спортивной направленности в рамках задач федерального проекта «Успех каждого ребенка национального проекта «Образование»;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«Преподавание курса «Шахматы» в образовательных организациях: теоретические основы и методические подходы»;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«Методика преподавания хореографических дисциплин в системе дополнительного образования детей»;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«Методика организации учебно-тренировочных занятий по вольной борьбе»;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«Методика организации учебно-тренировочных занятий по волейболу»;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«Актуальные проблемы дополнительного образования в условиях реализации федерального проекта «Успех каждого ребенка»;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«Проектирование и реализация дополнительных общеобразовательных программ в дошкольных образовательных организациях».</a:t>
            </a:r>
          </a:p>
        </p:txBody>
      </p:sp>
    </p:spTree>
    <p:extLst>
      <p:ext uri="{BB962C8B-B14F-4D97-AF65-F5344CB8AC3E}">
        <p14:creationId xmlns:p14="http://schemas.microsoft.com/office/powerpoint/2010/main" xmlns="" val="2312290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508835" y="178066"/>
            <a:ext cx="9643833" cy="268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Clr>
                <a:srgbClr val="221668"/>
              </a:buClr>
              <a:buSzPts val="2880"/>
            </a:pPr>
            <a:r>
              <a:rPr lang="ru-RU" sz="180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УСПЕШНЫЕ УПРАВЛЕНЧЕСКИЕ РЕШЕНИЯ </a:t>
            </a:r>
            <a:br>
              <a:rPr lang="ru-RU" sz="180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80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-RU" sz="180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80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-RU" sz="1800" dirty="0" smtClean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Увеличен охват обучающихся муниципалитета в системе дополнительного образования</a:t>
            </a:r>
            <a:r>
              <a:rPr lang="ru-RU" sz="180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-RU" sz="180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800" dirty="0">
                <a:solidFill>
                  <a:srgbClr val="221668"/>
                </a:solidFill>
                <a:latin typeface="Montserrat"/>
                <a:ea typeface="Montserrat"/>
                <a:cs typeface="Montserrat"/>
              </a:rPr>
              <a:t>- Организовано сотрудничество с региональным модельным центром дополнительного образования детей бюджетного учреждения Орловской области дополнительного профессионального образования «Институт развития образования»;</a:t>
            </a:r>
            <a:br>
              <a:rPr lang="ru-RU" sz="1800" dirty="0">
                <a:solidFill>
                  <a:srgbClr val="221668"/>
                </a:solidFill>
                <a:latin typeface="Montserrat"/>
                <a:ea typeface="Montserrat"/>
                <a:cs typeface="Montserrat"/>
              </a:rPr>
            </a:br>
            <a:r>
              <a:rPr lang="ru-RU" sz="1800" dirty="0">
                <a:solidFill>
                  <a:srgbClr val="221668"/>
                </a:solidFill>
                <a:latin typeface="Montserrat"/>
                <a:ea typeface="Montserrat"/>
                <a:cs typeface="Montserrat"/>
              </a:rPr>
              <a:t>-   Взаимодействие с Отделом образования администрации Покровского района, образовательными учреждениями Покровского района.</a:t>
            </a:r>
            <a:endParaRPr lang="ru-RU" sz="1800" dirty="0">
              <a:solidFill>
                <a:srgbClr val="2216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93;p2">
            <a:extLst>
              <a:ext uri="{FF2B5EF4-FFF2-40B4-BE49-F238E27FC236}">
                <a16:creationId xmlns:a16="http://schemas.microsoft.com/office/drawing/2014/main" xmlns="" id="{E4A202AE-FD51-4A2E-8A8C-E78C40A60F90}"/>
              </a:ext>
            </a:extLst>
          </p:cNvPr>
          <p:cNvSpPr txBox="1"/>
          <p:nvPr/>
        </p:nvSpPr>
        <p:spPr bwMode="auto">
          <a:xfrm>
            <a:off x="937252" y="3140968"/>
            <a:ext cx="10513168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l">
              <a:buClr>
                <a:srgbClr val="221668"/>
              </a:buClr>
              <a:buSzPts val="2880"/>
              <a:defRPr/>
            </a:pPr>
            <a:r>
              <a:rPr lang="ru-RU" sz="1800" kern="0" dirty="0">
                <a:solidFill>
                  <a:srgbClr val="221668"/>
                </a:solidFill>
                <a:latin typeface="Montserrat"/>
                <a:ea typeface="Montserrat"/>
                <a:cs typeface="Montserrat"/>
              </a:rPr>
              <a:t>ПРОВАЛЫ </a:t>
            </a:r>
            <a:r>
              <a:rPr lang="en-US" sz="1800" kern="0" dirty="0">
                <a:solidFill>
                  <a:srgbClr val="221668"/>
                </a:solidFill>
                <a:latin typeface="Montserrat"/>
                <a:ea typeface="Montserrat"/>
                <a:cs typeface="Montserrat"/>
              </a:rPr>
              <a:t>/</a:t>
            </a:r>
            <a:r>
              <a:rPr lang="ru-RU" sz="1800" kern="0" dirty="0">
                <a:solidFill>
                  <a:srgbClr val="221668"/>
                </a:solidFill>
                <a:latin typeface="Montserrat"/>
                <a:ea typeface="Montserrat"/>
                <a:cs typeface="Montserrat"/>
              </a:rPr>
              <a:t> ПРОБЛЕМЫ ПРИ ВНЕДРЕНИИ ЦЕЛЕВОЙ МОДЕЛИ:</a:t>
            </a:r>
          </a:p>
          <a:p>
            <a:pPr marL="285750" indent="-285750" algn="l">
              <a:buClr>
                <a:srgbClr val="221668"/>
              </a:buClr>
              <a:buSzPts val="2880"/>
              <a:buFont typeface="Arial" panose="020B0604020202020204" pitchFamily="34" charset="0"/>
              <a:buChar char="•"/>
              <a:defRPr/>
            </a:pPr>
            <a:r>
              <a:rPr lang="ru-RU" sz="1800" kern="0" dirty="0">
                <a:solidFill>
                  <a:srgbClr val="221668"/>
                </a:solidFill>
                <a:latin typeface="Montserrat"/>
              </a:rPr>
              <a:t>Отсутствие лицензии в общеобразовательных учреждениях на ведение образовательной деятельности по дополнительным общеобразовательным программам; </a:t>
            </a:r>
          </a:p>
          <a:p>
            <a:pPr marL="285750" indent="-285750" algn="l">
              <a:buClr>
                <a:srgbClr val="221668"/>
              </a:buClr>
              <a:buSzPts val="2880"/>
              <a:buFont typeface="Arial" panose="020B0604020202020204" pitchFamily="34" charset="0"/>
              <a:buChar char="•"/>
              <a:defRPr/>
            </a:pPr>
            <a:r>
              <a:rPr lang="ru-RU" sz="1800" kern="0" dirty="0">
                <a:solidFill>
                  <a:srgbClr val="221668"/>
                </a:solidFill>
                <a:latin typeface="Montserrat"/>
              </a:rPr>
              <a:t>Недостаток высококвалифицированных кадров;</a:t>
            </a:r>
          </a:p>
          <a:p>
            <a:pPr marL="285750" indent="-285750" algn="l">
              <a:buClr>
                <a:srgbClr val="221668"/>
              </a:buClr>
              <a:buSzPts val="2880"/>
              <a:buFont typeface="Arial" panose="020B0604020202020204" pitchFamily="34" charset="0"/>
              <a:buChar char="•"/>
              <a:defRPr/>
            </a:pPr>
            <a:r>
              <a:rPr lang="ru-RU" sz="1800" kern="0" dirty="0">
                <a:solidFill>
                  <a:srgbClr val="221668"/>
                </a:solidFill>
                <a:latin typeface="Montserrat"/>
              </a:rPr>
              <a:t>Слабое развитие информационной  инфраструктуры;</a:t>
            </a:r>
          </a:p>
          <a:p>
            <a:pPr marL="285750" indent="-285750" algn="l">
              <a:buClr>
                <a:srgbClr val="221668"/>
              </a:buClr>
              <a:buSzPts val="2880"/>
              <a:buFont typeface="Arial" panose="020B0604020202020204" pitchFamily="34" charset="0"/>
              <a:buChar char="•"/>
              <a:defRPr/>
            </a:pPr>
            <a:r>
              <a:rPr lang="ru-RU" sz="1800" kern="0" dirty="0">
                <a:solidFill>
                  <a:srgbClr val="221668"/>
                </a:solidFill>
                <a:latin typeface="Montserrat"/>
              </a:rPr>
              <a:t>Удаленность сельских поселений </a:t>
            </a:r>
          </a:p>
        </p:txBody>
      </p:sp>
    </p:spTree>
    <p:extLst>
      <p:ext uri="{BB962C8B-B14F-4D97-AF65-F5344CB8AC3E}">
        <p14:creationId xmlns:p14="http://schemas.microsoft.com/office/powerpoint/2010/main" xmlns="" val="684507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508834" y="256232"/>
            <a:ext cx="7628401" cy="427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Clr>
                <a:srgbClr val="221668"/>
              </a:buClr>
              <a:buSzPts val="2880"/>
            </a:pPr>
            <a:r>
              <a:rPr lang="ru-RU" sz="180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РИСКИ В ДАЛЬНЕЙШЕЙ РЕАЛИЗАЦИИ ЦЕЛЕВОЙ МОДЕЛИ</a:t>
            </a:r>
          </a:p>
        </p:txBody>
      </p:sp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178E4533-47A9-4572-9A64-9CD7426C8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9059921"/>
              </p:ext>
            </p:extLst>
          </p:nvPr>
        </p:nvGraphicFramePr>
        <p:xfrm>
          <a:off x="802862" y="1374820"/>
          <a:ext cx="10122436" cy="4444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590">
                  <a:extLst>
                    <a:ext uri="{9D8B030D-6E8A-4147-A177-3AD203B41FA5}">
                      <a16:colId xmlns:a16="http://schemas.microsoft.com/office/drawing/2014/main" xmlns="" val="3866857553"/>
                    </a:ext>
                  </a:extLst>
                </a:gridCol>
                <a:gridCol w="3720201">
                  <a:extLst>
                    <a:ext uri="{9D8B030D-6E8A-4147-A177-3AD203B41FA5}">
                      <a16:colId xmlns:a16="http://schemas.microsoft.com/office/drawing/2014/main" xmlns="" val="3564524742"/>
                    </a:ext>
                  </a:extLst>
                </a:gridCol>
                <a:gridCol w="2931323">
                  <a:extLst>
                    <a:ext uri="{9D8B030D-6E8A-4147-A177-3AD203B41FA5}">
                      <a16:colId xmlns:a16="http://schemas.microsoft.com/office/drawing/2014/main" xmlns="" val="4046479736"/>
                    </a:ext>
                  </a:extLst>
                </a:gridCol>
                <a:gridCol w="2931322">
                  <a:extLst>
                    <a:ext uri="{9D8B030D-6E8A-4147-A177-3AD203B41FA5}">
                      <a16:colId xmlns:a16="http://schemas.microsoft.com/office/drawing/2014/main" xmlns="" val="109910019"/>
                    </a:ext>
                  </a:extLst>
                </a:gridCol>
              </a:tblGrid>
              <a:tr h="1481363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№ </a:t>
                      </a:r>
                      <a:br>
                        <a:rPr lang="ru-RU" sz="1100" dirty="0">
                          <a:effectLst/>
                          <a:latin typeface="+mn-lt"/>
                        </a:rPr>
                      </a:br>
                      <a:r>
                        <a:rPr lang="ru-RU" sz="1100" u="none" strike="noStrike" spc="0" dirty="0" err="1">
                          <a:effectLst/>
                          <a:latin typeface="+mn-lt"/>
                        </a:rPr>
                        <a:t>п</a:t>
                      </a:r>
                      <a:r>
                        <a:rPr lang="ru-RU" sz="1100" u="none" strike="noStrike" spc="0" dirty="0">
                          <a:effectLst/>
                          <a:latin typeface="+mn-lt"/>
                        </a:rPr>
                        <a:t>/</a:t>
                      </a:r>
                      <a:r>
                        <a:rPr lang="ru-RU" sz="1100" u="none" strike="noStrike" spc="0" dirty="0" err="1">
                          <a:effectLst/>
                          <a:latin typeface="+mn-lt"/>
                        </a:rPr>
                        <a:t>п</a:t>
                      </a:r>
                      <a:endParaRPr lang="ru-RU" sz="1100" u="none" strike="noStrike" spc="0" dirty="0">
                        <a:effectLst/>
                        <a:latin typeface="+mn-lt"/>
                      </a:endParaRP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endParaRPr lang="ru-RU" sz="1100" u="none" strike="noStrike" spc="0" dirty="0">
                        <a:effectLst/>
                        <a:latin typeface="+mn-lt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u="none" strike="noStrike" spc="0" dirty="0">
                          <a:effectLst/>
                          <a:latin typeface="+mn-lt"/>
                        </a:rPr>
                        <a:t>Риск и его описание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u="none" strike="noStrike" spc="0" dirty="0">
                          <a:effectLst/>
                          <a:latin typeface="+mn-lt"/>
                        </a:rPr>
                        <a:t>Уровень риска </a:t>
                      </a: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u="none" strike="noStrike" spc="0" dirty="0">
                          <a:effectLst/>
                          <a:latin typeface="+mn-lt"/>
                        </a:rPr>
                        <a:t>(высокий, средний, низкий)</a:t>
                      </a: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endParaRPr lang="ru-RU" sz="1100" u="none" strike="noStrike" spc="0" dirty="0">
                        <a:effectLst/>
                        <a:latin typeface="+mn-lt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u="none" strike="noStrike" spc="0" dirty="0">
                          <a:effectLst/>
                          <a:latin typeface="+mn-lt"/>
                        </a:rPr>
                        <a:t>Мероприятия </a:t>
                      </a: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u="none" strike="noStrike" spc="0" dirty="0">
                          <a:effectLst/>
                          <a:latin typeface="+mn-lt"/>
                        </a:rPr>
                        <a:t>по минимизации риска</a:t>
                      </a: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:a16="http://schemas.microsoft.com/office/drawing/2014/main" xmlns="" val="2399235232"/>
                  </a:ext>
                </a:extLst>
              </a:tr>
              <a:tr h="987575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нагрузка на  педагогов</a:t>
                      </a:r>
                    </a:p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системы мотивирования</a:t>
                      </a: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:a16="http://schemas.microsoft.com/office/drawing/2014/main" xmlns="" val="637879205"/>
                  </a:ext>
                </a:extLst>
              </a:tr>
              <a:tr h="987575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Отказ родителей регистрироваться в </a:t>
                      </a:r>
                    </a:p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АИС «Навигатор»</a:t>
                      </a: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Разъяснительная работа</a:t>
                      </a: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:a16="http://schemas.microsoft.com/office/drawing/2014/main" xmlns="" val="2240185051"/>
                  </a:ext>
                </a:extLst>
              </a:tr>
              <a:tr h="987575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квалифицированных кадров</a:t>
                      </a:r>
                    </a:p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 семинары</a:t>
                      </a: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:a16="http://schemas.microsoft.com/office/drawing/2014/main" xmlns="" val="2445918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33378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508835" y="256232"/>
            <a:ext cx="8755238" cy="47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Clr>
                <a:srgbClr val="221668"/>
              </a:buClr>
              <a:buSzPts val="2880"/>
            </a:pPr>
            <a:r>
              <a:rPr lang="ru-RU" sz="180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ПЛАНЫ НА </a:t>
            </a:r>
            <a:r>
              <a:rPr lang="ru-RU" sz="1800" dirty="0" smtClean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2024  </a:t>
            </a:r>
            <a:r>
              <a:rPr lang="ru-RU" sz="180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ГГ.</a:t>
            </a:r>
          </a:p>
        </p:txBody>
      </p:sp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F3E2CA7-57A4-434C-BBDB-BC36D8797CC5}"/>
              </a:ext>
            </a:extLst>
          </p:cNvPr>
          <p:cNvSpPr/>
          <p:nvPr/>
        </p:nvSpPr>
        <p:spPr>
          <a:xfrm>
            <a:off x="857839" y="1582341"/>
            <a:ext cx="103405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Увеличение численности детей, охваченных дополнительным образованием (выполнение плановых показателей).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Развитие сетевого взаимодействия.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Разработка программ, реализуемых в сетевой форме.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Повышение охвата детей с ОВЗ, находящихся в трудной жизненной ситуации.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936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"/>
          <p:cNvSpPr txBox="1">
            <a:spLocks noGrp="1"/>
          </p:cNvSpPr>
          <p:nvPr>
            <p:ph type="title"/>
          </p:nvPr>
        </p:nvSpPr>
        <p:spPr>
          <a:xfrm>
            <a:off x="609600" y="2468894"/>
            <a:ext cx="10972800" cy="192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221668"/>
              </a:buClr>
              <a:buSzPts val="4800"/>
            </a:pPr>
            <a:r>
              <a:rPr lang="ru-RU" sz="6400">
                <a:solidFill>
                  <a:srgbClr val="221668"/>
                </a:solidFill>
                <a:latin typeface="Arial"/>
                <a:ea typeface="Arial"/>
                <a:cs typeface="Arial"/>
                <a:sym typeface="Arial"/>
              </a:rPr>
              <a:t>Спасибо</a:t>
            </a:r>
            <a:br>
              <a:rPr lang="ru-RU" sz="6400">
                <a:solidFill>
                  <a:srgbClr val="22166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6400">
                <a:solidFill>
                  <a:srgbClr val="221668"/>
                </a:solidFill>
                <a:latin typeface="Arial"/>
                <a:ea typeface="Arial"/>
                <a:cs typeface="Arial"/>
                <a:sym typeface="Arial"/>
              </a:rPr>
              <a:t>за внимание</a:t>
            </a:r>
            <a:endParaRPr/>
          </a:p>
        </p:txBody>
      </p:sp>
      <p:sp>
        <p:nvSpPr>
          <p:cNvPr id="374" name="Google Shape;374;p6"/>
          <p:cNvSpPr/>
          <p:nvPr/>
        </p:nvSpPr>
        <p:spPr>
          <a:xfrm>
            <a:off x="239350" y="356659"/>
            <a:ext cx="1056117" cy="960107"/>
          </a:xfrm>
          <a:prstGeom prst="rect">
            <a:avLst/>
          </a:prstGeom>
          <a:solidFill>
            <a:srgbClr val="FEFDFF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375;p6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997C6911-47FD-4549-A15F-FCB1825FA322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127172" y="161994"/>
            <a:ext cx="1168295" cy="9875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D25C8311-5FF1-4028-96B1-31E9607E33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13422494"/>
              </p:ext>
            </p:extLst>
          </p:nvPr>
        </p:nvGraphicFramePr>
        <p:xfrm>
          <a:off x="1586488" y="161994"/>
          <a:ext cx="621323" cy="815880"/>
        </p:xfrm>
        <a:graphic>
          <a:graphicData uri="http://schemas.openxmlformats.org/presentationml/2006/ole">
            <p:oleObj spid="_x0000_s3081" name="Рисунок" r:id="rId6" imgW="1066667" imgH="1389267" progId="Word.Picture.8">
              <p:embed/>
            </p:oleObj>
          </a:graphicData>
        </a:graphic>
      </p:graphicFrame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C472C108-8328-40C4-9B69-8CDA934D0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832" y="161994"/>
            <a:ext cx="1055596" cy="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 bwMode="auto">
          <a:xfrm>
            <a:off x="508835" y="256233"/>
            <a:ext cx="9060000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Clr>
                <a:srgbClr val="221668"/>
              </a:buClr>
              <a:buSzPts val="2880"/>
              <a:defRPr/>
            </a:pPr>
            <a:r>
              <a:rPr lang="ru-RU" sz="1800" dirty="0">
                <a:solidFill>
                  <a:srgbClr val="221668"/>
                </a:solidFill>
                <a:latin typeface="Montserrat"/>
                <a:ea typeface="Montserrat"/>
                <a:cs typeface="Montserrat"/>
              </a:rPr>
              <a:t>АНАЛИЗ ТЕКУЩЕЙ СИТУАЦИИ</a:t>
            </a:r>
            <a:endParaRPr dirty="0"/>
          </a:p>
        </p:txBody>
      </p:sp>
      <p:sp>
        <p:nvSpPr>
          <p:cNvPr id="94" name="Google Shape;94;p2"/>
          <p:cNvSpPr/>
          <p:nvPr/>
        </p:nvSpPr>
        <p:spPr bwMode="auto"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508834" y="620689"/>
            <a:ext cx="10411701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dirty="0"/>
              <a:t>Муниципальная система дополнительного образования детей:</a:t>
            </a:r>
          </a:p>
          <a:p>
            <a:pPr>
              <a:defRPr/>
            </a:pPr>
            <a:endParaRPr sz="1600" dirty="0"/>
          </a:p>
          <a:p>
            <a:pPr marL="534988" indent="-285750">
              <a:buFont typeface="Arial"/>
              <a:buChar char="•"/>
              <a:defRPr/>
            </a:pPr>
            <a:r>
              <a:rPr lang="ru-RU" sz="1600" dirty="0"/>
              <a:t>Покровский район Орловская область, МОЦ дополнительного образования детей Покровского района Орловской области;</a:t>
            </a:r>
          </a:p>
          <a:p>
            <a:pPr marL="534988" indent="-285750">
              <a:buFont typeface="Arial"/>
              <a:buChar char="•"/>
              <a:defRPr/>
            </a:pPr>
            <a:endParaRPr sz="1400" dirty="0"/>
          </a:p>
          <a:p>
            <a:pPr marL="534988" indent="-285750">
              <a:buFont typeface="Arial"/>
              <a:buChar char="•"/>
              <a:defRPr/>
            </a:pPr>
            <a:r>
              <a:rPr lang="ru-RU" sz="1600" dirty="0"/>
              <a:t>организации, реализующие дополнительные общеобразовательные программы:</a:t>
            </a:r>
          </a:p>
          <a:p>
            <a:pPr marL="249238">
              <a:defRPr/>
            </a:pPr>
            <a:r>
              <a:rPr lang="ru-RU" sz="1600" dirty="0"/>
              <a:t>МБОУ «Покровский лицей»,                               МБОУ «Покровская СОШ», </a:t>
            </a:r>
          </a:p>
          <a:p>
            <a:pPr marL="249238">
              <a:defRPr/>
            </a:pPr>
            <a:r>
              <a:rPr lang="ru-RU" sz="1600" dirty="0"/>
              <a:t>МБОУ «</a:t>
            </a:r>
            <a:r>
              <a:rPr lang="ru-RU" sz="1600" dirty="0" err="1"/>
              <a:t>Дросковская</a:t>
            </a:r>
            <a:r>
              <a:rPr lang="ru-RU" sz="1600" dirty="0"/>
              <a:t> СОШ»,                               МБОУ «</a:t>
            </a:r>
            <a:r>
              <a:rPr lang="ru-RU" sz="1600" dirty="0" err="1"/>
              <a:t>Моховская</a:t>
            </a:r>
            <a:r>
              <a:rPr lang="ru-RU" sz="1600" dirty="0"/>
              <a:t> СОШ», </a:t>
            </a:r>
          </a:p>
          <a:p>
            <a:pPr marL="249238">
              <a:defRPr/>
            </a:pPr>
            <a:r>
              <a:rPr lang="ru-RU" sz="1600" dirty="0"/>
              <a:t>МБОУ «Березовская СОШ»,                               МБОУ «</a:t>
            </a:r>
            <a:r>
              <a:rPr lang="ru-RU" sz="1600" dirty="0" err="1"/>
              <a:t>Трудкинская</a:t>
            </a:r>
            <a:r>
              <a:rPr lang="ru-RU" sz="1600" dirty="0"/>
              <a:t> СОШ», </a:t>
            </a:r>
          </a:p>
          <a:p>
            <a:pPr marL="249238">
              <a:defRPr/>
            </a:pPr>
            <a:r>
              <a:rPr lang="ru-RU" sz="1600" dirty="0"/>
              <a:t>МБОУ «Федоровская СОШ»,                              МБОУ «Успенская ООШ», </a:t>
            </a:r>
          </a:p>
          <a:p>
            <a:pPr marL="249238">
              <a:defRPr/>
            </a:pPr>
            <a:r>
              <a:rPr lang="ru-RU" sz="1600" dirty="0"/>
              <a:t>МБОУ «</a:t>
            </a:r>
            <a:r>
              <a:rPr lang="ru-RU" sz="1600" dirty="0" err="1"/>
              <a:t>Перехоженская</a:t>
            </a:r>
            <a:r>
              <a:rPr lang="ru-RU" sz="1600" dirty="0"/>
              <a:t>  ООШ»,                         МБОУ «Алексе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600" dirty="0"/>
              <a:t>вская ООШ», </a:t>
            </a:r>
          </a:p>
          <a:p>
            <a:pPr marL="249238">
              <a:defRPr/>
            </a:pPr>
            <a:r>
              <a:rPr lang="ru-RU" sz="1600" dirty="0"/>
              <a:t>МБОУ «</a:t>
            </a:r>
            <a:r>
              <a:rPr lang="ru-RU" sz="1600" dirty="0" err="1"/>
              <a:t>Вепринецкая</a:t>
            </a:r>
            <a:r>
              <a:rPr lang="ru-RU" sz="1600" dirty="0"/>
              <a:t> ООШ»,                              МБУДО Центр ДО «Энергия», </a:t>
            </a:r>
          </a:p>
          <a:p>
            <a:pPr marL="249238">
              <a:defRPr/>
            </a:pPr>
            <a:r>
              <a:rPr lang="ru-RU" sz="1600" dirty="0"/>
              <a:t>МБДОУ  Покровский детский сад «Теремок»,  БПОУ ОО «Покровский техникум»;</a:t>
            </a:r>
          </a:p>
          <a:p>
            <a:pPr marL="534988" indent="-285750">
              <a:buFont typeface="Arial"/>
              <a:buChar char="•"/>
              <a:defRPr/>
            </a:pPr>
            <a:endParaRPr dirty="0"/>
          </a:p>
          <a:p>
            <a:pPr marL="534988" indent="-285750">
              <a:buFont typeface="Arial"/>
              <a:buChar char="•"/>
              <a:defRPr/>
            </a:pPr>
            <a:r>
              <a:rPr lang="ru-RU" sz="1600" dirty="0"/>
              <a:t>количество детей в возрасте от 5 до 18 лет, проживающих в муниципалитете: </a:t>
            </a:r>
            <a:r>
              <a:rPr lang="ru-RU" sz="1600" b="1" dirty="0"/>
              <a:t>1831;</a:t>
            </a:r>
          </a:p>
          <a:p>
            <a:pPr marL="534988" indent="-285750">
              <a:buFont typeface="Arial"/>
              <a:buChar char="•"/>
              <a:defRPr/>
            </a:pPr>
            <a:endParaRPr sz="1600" b="1" dirty="0"/>
          </a:p>
          <a:p>
            <a:pPr marL="534988" indent="-285750">
              <a:buFont typeface="Arial"/>
              <a:buChar char="•"/>
              <a:defRPr/>
            </a:pPr>
            <a:r>
              <a:rPr lang="ru-RU" sz="1600" dirty="0"/>
              <a:t>количество детей в разрезе направленностей программ ДОД: </a:t>
            </a:r>
            <a:r>
              <a:rPr lang="ru-RU" sz="1600" b="1" dirty="0" smtClean="0"/>
              <a:t>1265;</a:t>
            </a:r>
            <a:endParaRPr lang="ru-RU" sz="1600" b="1" dirty="0"/>
          </a:p>
          <a:p>
            <a:pPr marL="534988" indent="-285750">
              <a:buFont typeface="Arial"/>
              <a:buChar char="•"/>
              <a:defRPr/>
            </a:pPr>
            <a:endParaRPr sz="1600" b="1" dirty="0"/>
          </a:p>
          <a:p>
            <a:pPr marL="534988" indent="-285750">
              <a:buFont typeface="Arial"/>
              <a:buChar char="•"/>
              <a:defRPr/>
            </a:pPr>
            <a:r>
              <a:rPr lang="ru-RU" sz="1600" dirty="0"/>
              <a:t>численность педагогов дополнительного образования детей: </a:t>
            </a:r>
            <a:r>
              <a:rPr lang="ru-RU" sz="1600" b="1" dirty="0" smtClean="0"/>
              <a:t>73;</a:t>
            </a:r>
            <a:endParaRPr lang="ru-RU" sz="1600" b="1" dirty="0"/>
          </a:p>
          <a:p>
            <a:pPr marL="534988" indent="-285750">
              <a:buFont typeface="Arial"/>
              <a:buChar char="•"/>
              <a:defRPr/>
            </a:pPr>
            <a:endParaRPr sz="1600" b="1" dirty="0"/>
          </a:p>
          <a:p>
            <a:pPr marL="534988" indent="-285750">
              <a:buFont typeface="Arial"/>
              <a:buChar char="•"/>
              <a:defRPr/>
            </a:pPr>
            <a:r>
              <a:rPr lang="ru-RU" sz="1600" dirty="0"/>
              <a:t>имеющаяся инфраструктура ДОД:  в системе дополнительного образования  Покровского района Орловской области функционирует одна организация дополнительного образования – МБУДО Центр ДО «Энергия», также  дополнительные образовательные услуги предоставляют </a:t>
            </a:r>
            <a:r>
              <a:rPr lang="ru-RU" sz="1600" dirty="0" smtClean="0"/>
              <a:t>11 </a:t>
            </a:r>
            <a:r>
              <a:rPr lang="ru-RU" sz="1600" dirty="0"/>
              <a:t>общеобразовательных организаций района, МБДОУ Покровский детский сад «Теремок»  и БПОУ ОО «Покровский техникум».</a:t>
            </a:r>
            <a:r>
              <a:rPr lang="ru-RU" dirty="0"/>
              <a:t> </a:t>
            </a:r>
            <a:r>
              <a:rPr lang="ru-RU" sz="1200" dirty="0"/>
              <a:t>   </a:t>
            </a:r>
            <a:endParaRPr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508835" y="256233"/>
            <a:ext cx="9060000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Clr>
                <a:srgbClr val="221668"/>
              </a:buClr>
              <a:buSzPts val="2880"/>
            </a:pPr>
            <a:r>
              <a:rPr lang="ru-RU" sz="180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АНАЛИЗ ТЕКУЩЕЙ СИТУАЦИИ</a:t>
            </a:r>
          </a:p>
        </p:txBody>
      </p:sp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785D988-A5C2-4FF3-8329-C180372ECBB3}"/>
              </a:ext>
            </a:extLst>
          </p:cNvPr>
          <p:cNvSpPr txBox="1"/>
          <p:nvPr/>
        </p:nvSpPr>
        <p:spPr>
          <a:xfrm>
            <a:off x="1245105" y="852620"/>
            <a:ext cx="8368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Динамика охвата дополнительным образованием детей в возрасте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 до 18 лет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(сопоставительный анализ 2021 – 2022 год)</a:t>
            </a: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94608" y="1674421"/>
          <a:ext cx="10671958" cy="4358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543648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508835" y="256233"/>
            <a:ext cx="9060000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Clr>
                <a:srgbClr val="221668"/>
              </a:buClr>
              <a:buSzPts val="2880"/>
            </a:pPr>
            <a:r>
              <a:rPr lang="ru-RU" sz="180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АНАЛИЗ ТЕКУЩЕЙ СИТУАЦИИ</a:t>
            </a:r>
          </a:p>
        </p:txBody>
      </p:sp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785D988-A5C2-4FF3-8329-C180372ECBB3}"/>
              </a:ext>
            </a:extLst>
          </p:cNvPr>
          <p:cNvSpPr txBox="1"/>
          <p:nvPr/>
        </p:nvSpPr>
        <p:spPr>
          <a:xfrm>
            <a:off x="413833" y="840745"/>
            <a:ext cx="11010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Количество </a:t>
            </a:r>
            <a:r>
              <a:rPr lang="ru-RU" sz="1400" dirty="0"/>
              <a:t>детей, занимающихся по дополнительным общеобразовательным программам, в разрезе направленностей программ </a:t>
            </a:r>
            <a:r>
              <a:rPr lang="ru-RU" sz="1400" dirty="0" smtClean="0"/>
              <a:t>ДОД в </a:t>
            </a:r>
            <a:r>
              <a:rPr lang="ru-RU" sz="1400" dirty="0" smtClean="0"/>
              <a:t>2023 </a:t>
            </a:r>
            <a:r>
              <a:rPr lang="ru-RU" sz="1400" dirty="0" smtClean="0"/>
              <a:t>году, сравнительный анализ с </a:t>
            </a:r>
            <a:r>
              <a:rPr lang="ru-RU" sz="1400" dirty="0" smtClean="0"/>
              <a:t>2022 годом, увеличилось </a:t>
            </a:r>
            <a:r>
              <a:rPr lang="ru-RU" sz="1400" dirty="0" smtClean="0"/>
              <a:t>количество занимающихся </a:t>
            </a:r>
            <a:r>
              <a:rPr lang="ru-RU" sz="1400" dirty="0" smtClean="0"/>
              <a:t>детей.</a:t>
            </a:r>
            <a:endParaRPr lang="ru-RU" sz="1400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20633" y="1543792"/>
          <a:ext cx="11198431" cy="460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54364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 bwMode="auto">
          <a:xfrm>
            <a:off x="508835" y="256233"/>
            <a:ext cx="9060000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Clr>
                <a:srgbClr val="221668"/>
              </a:buClr>
              <a:buSzPts val="2880"/>
              <a:defRPr/>
            </a:pPr>
            <a:r>
              <a:rPr lang="ru-RU" sz="1800">
                <a:solidFill>
                  <a:srgbClr val="221668"/>
                </a:solidFill>
                <a:latin typeface="Montserrat"/>
                <a:ea typeface="Montserrat"/>
                <a:cs typeface="Montserrat"/>
              </a:rPr>
              <a:t>АНАЛИЗ ТЕКУЩЕЙ СИТУАЦИИ</a:t>
            </a:r>
            <a:endParaRPr/>
          </a:p>
        </p:txBody>
      </p:sp>
      <p:sp>
        <p:nvSpPr>
          <p:cNvPr id="94" name="Google Shape;94;p2"/>
          <p:cNvSpPr/>
          <p:nvPr/>
        </p:nvSpPr>
        <p:spPr bwMode="auto"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sz="2400" b="0" i="0" u="none" strike="noStrike" cap="none" spc="0">
              <a:ln>
                <a:noFill/>
              </a:ln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831273" y="475014"/>
            <a:ext cx="1050966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 «Навигатор» опубликовано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108 программ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следующим направленностям:</a:t>
            </a:r>
          </a:p>
          <a:p>
            <a:pPr>
              <a:defRPr/>
            </a:pPr>
            <a:endParaRPr lang="ru-RU" sz="2000" dirty="0"/>
          </a:p>
          <a:p>
            <a:pPr>
              <a:defRPr/>
            </a:pPr>
            <a:endParaRPr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01880" y="1021278"/>
          <a:ext cx="11364685" cy="5379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0863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508835" y="256232"/>
            <a:ext cx="8866074" cy="713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Clr>
                <a:srgbClr val="221668"/>
              </a:buClr>
              <a:buSzPts val="2880"/>
            </a:pPr>
            <a:r>
              <a:rPr lang="ru-RU" sz="2239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СТРУКТУРА УПРАВЛЕНИЯ </a:t>
            </a:r>
            <a:r>
              <a:rPr lang="ru-RU" sz="2239" dirty="0" smtClean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МУНИЦИПАЛЬНОЙ </a:t>
            </a:r>
            <a:r>
              <a:rPr lang="ru-RU" sz="2239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СИСТЕМОЙ ДОПОЛНИТЕЛЬНОГО ОБРАЗОВАНИЯ ДЕТЕЙ</a:t>
            </a:r>
          </a:p>
        </p:txBody>
      </p:sp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22626D1-9671-419A-ADF0-126EB80E322D}"/>
              </a:ext>
            </a:extLst>
          </p:cNvPr>
          <p:cNvSpPr txBox="1"/>
          <p:nvPr/>
        </p:nvSpPr>
        <p:spPr>
          <a:xfrm>
            <a:off x="461334" y="1553265"/>
            <a:ext cx="107964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МОЦ: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http://pokrovskoe-cdo-energy.obr57.ru/moc/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Юридический адрес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303170, Орловская область, Покровский район,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Покровское, ул.Лесная, д.6а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Руководитель МОЦ: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директор МБУ ДО Центр ДО «Энергия» -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Болотов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Александр Владимирович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999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508835" y="256232"/>
            <a:ext cx="6871020" cy="713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Clr>
                <a:srgbClr val="221668"/>
              </a:buClr>
              <a:buSzPts val="2880"/>
            </a:pPr>
            <a:r>
              <a:rPr lang="ru-RU" sz="2239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ИНДИКАТОРЫ «ДОРОЖНОЙ КАРТЫ»</a:t>
            </a:r>
          </a:p>
        </p:txBody>
      </p:sp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0592F4CB-EE3A-4548-A3B4-91E382FDA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74996682"/>
              </p:ext>
            </p:extLst>
          </p:nvPr>
        </p:nvGraphicFramePr>
        <p:xfrm>
          <a:off x="970972" y="1147051"/>
          <a:ext cx="10250056" cy="4416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073">
                  <a:extLst>
                    <a:ext uri="{9D8B030D-6E8A-4147-A177-3AD203B41FA5}">
                      <a16:colId xmlns="" xmlns:a16="http://schemas.microsoft.com/office/drawing/2014/main" val="3866857553"/>
                    </a:ext>
                  </a:extLst>
                </a:gridCol>
                <a:gridCol w="6594763">
                  <a:extLst>
                    <a:ext uri="{9D8B030D-6E8A-4147-A177-3AD203B41FA5}">
                      <a16:colId xmlns="" xmlns:a16="http://schemas.microsoft.com/office/drawing/2014/main" val="3564524742"/>
                    </a:ext>
                  </a:extLst>
                </a:gridCol>
                <a:gridCol w="1782619">
                  <a:extLst>
                    <a:ext uri="{9D8B030D-6E8A-4147-A177-3AD203B41FA5}">
                      <a16:colId xmlns="" xmlns:a16="http://schemas.microsoft.com/office/drawing/2014/main" val="4046479736"/>
                    </a:ext>
                  </a:extLst>
                </a:gridCol>
                <a:gridCol w="1371601">
                  <a:extLst>
                    <a:ext uri="{9D8B030D-6E8A-4147-A177-3AD203B41FA5}">
                      <a16:colId xmlns="" xmlns:a16="http://schemas.microsoft.com/office/drawing/2014/main" val="253209666"/>
                    </a:ext>
                  </a:extLst>
                </a:gridCol>
              </a:tblGrid>
              <a:tr h="526675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spc="0" dirty="0">
                          <a:effectLst/>
                          <a:latin typeface="+mn-lt"/>
                        </a:rPr>
                        <a:t>п/п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spc="0" dirty="0">
                          <a:effectLst/>
                          <a:latin typeface="+mn-lt"/>
                        </a:rPr>
                        <a:t>Наименование индикатора/показателя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spc="0" dirty="0">
                          <a:effectLst/>
                          <a:latin typeface="+mn-lt"/>
                        </a:rPr>
                        <a:t>Минимальное установленное значение </a:t>
                      </a: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spc="0" dirty="0">
                          <a:effectLst/>
                          <a:latin typeface="+mn-lt"/>
                        </a:rPr>
                        <a:t>на 2021 г.</a:t>
                      </a: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spc="0" dirty="0">
                          <a:effectLst/>
                          <a:latin typeface="+mn-lt"/>
                        </a:rPr>
                        <a:t>Достигнутое </a:t>
                      </a: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spc="0" dirty="0">
                          <a:effectLst/>
                          <a:latin typeface="+mn-lt"/>
                        </a:rPr>
                        <a:t>значение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="" xmlns:a16="http://schemas.microsoft.com/office/drawing/2014/main" val="2399235232"/>
                  </a:ext>
                </a:extLst>
              </a:tr>
              <a:tr h="186414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1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Реализация модели персонифицированного финансирования дополнительного образования </a:t>
                      </a:r>
                      <a:r>
                        <a:rPr lang="ru-RU" sz="1050" dirty="0" smtClean="0">
                          <a:effectLst/>
                          <a:latin typeface="+mn-lt"/>
                        </a:rPr>
                        <a:t>детей:</a:t>
                      </a:r>
                      <a:endParaRPr lang="ru-RU" sz="105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</a:rPr>
                        <a:t> </a:t>
                      </a:r>
                      <a:endParaRPr lang="ru-RU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="" xmlns:a16="http://schemas.microsoft.com/office/drawing/2014/main" val="1989538622"/>
                  </a:ext>
                </a:extLst>
              </a:tr>
              <a:tr h="327764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</a:rPr>
                        <a:t>2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Доля детей в возрасте от 5 до 18 лет от общего количества детей, проживающих в </a:t>
                      </a:r>
                      <a:r>
                        <a:rPr lang="ru-RU" sz="1050" dirty="0" smtClean="0">
                          <a:effectLst/>
                          <a:latin typeface="+mn-lt"/>
                        </a:rPr>
                        <a:t>муниципалитете, 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охваченных системой персонифицированного финансирования дополнительного образования детей, %</a:t>
                      </a:r>
                    </a:p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</a:rPr>
                        <a:t>25</a:t>
                      </a:r>
                      <a:endParaRPr lang="ru-RU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</a:rPr>
                        <a:t>1.4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="" xmlns:a16="http://schemas.microsoft.com/office/drawing/2014/main" val="2686665185"/>
                  </a:ext>
                </a:extLst>
              </a:tr>
              <a:tr h="106290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</a:rPr>
                        <a:t>3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Создан </a:t>
                      </a:r>
                      <a:r>
                        <a:rPr lang="ru-RU" sz="1050" dirty="0" smtClean="0">
                          <a:effectLst/>
                          <a:latin typeface="+mn-lt"/>
                        </a:rPr>
                        <a:t>муниципальный опорный 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центр дополнительного образования детей, ед.</a:t>
                      </a:r>
                    </a:p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1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</a:rPr>
                        <a:t>1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="" xmlns:a16="http://schemas.microsoft.com/office/drawing/2014/main" val="1020463969"/>
                  </a:ext>
                </a:extLst>
              </a:tr>
              <a:tr h="106290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4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Внедрён навигатор дополнительных общеобразовательных программ, ед.</a:t>
                      </a:r>
                    </a:p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1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</a:rPr>
                        <a:t>1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="" xmlns:a16="http://schemas.microsoft.com/office/drawing/2014/main" val="77674426"/>
                  </a:ext>
                </a:extLst>
              </a:tr>
              <a:tr h="217027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</a:rPr>
                        <a:t>5</a:t>
                      </a:r>
                      <a:endParaRPr lang="ru-RU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Увеличено число детей в субъекте Российской Федерации в возрасте от 5 до 18 лет, охваченных дополнительными общеобразовательными программами, %</a:t>
                      </a:r>
                    </a:p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на 5%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</a:rPr>
                        <a:t>на 19.4%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="" xmlns:a16="http://schemas.microsoft.com/office/drawing/2014/main" val="3123714525"/>
                  </a:ext>
                </a:extLst>
              </a:tr>
              <a:tr h="217027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</a:rPr>
                        <a:t>6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в т.ч. дополнительными общеразвивающими программами технической и естественнонаучной направленностей, %</a:t>
                      </a:r>
                    </a:p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на 5%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</a:rPr>
                        <a:t>На 53 %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="" xmlns:a16="http://schemas.microsoft.com/office/drawing/2014/main" val="1872897172"/>
                  </a:ext>
                </a:extLst>
              </a:tr>
              <a:tr h="161658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</a:rPr>
                        <a:t>7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Количество заочных школ и (или) ежегодных сезонных школ для мотивированных школьников</a:t>
                      </a:r>
                    </a:p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</a:rPr>
                        <a:t>5</a:t>
                      </a:r>
                      <a:endParaRPr lang="ru-RU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+mn-lt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="" xmlns:a16="http://schemas.microsoft.com/office/drawing/2014/main" val="1063859465"/>
                  </a:ext>
                </a:extLst>
              </a:tr>
              <a:tr h="272395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</a:rPr>
                        <a:t>8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Количество разработанных и внедрённых моделей обеспечения доступности дополнительного образования для детей из сельской местности, ед. накопительным итогом</a:t>
                      </a:r>
                    </a:p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5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+mn-lt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="" xmlns:a16="http://schemas.microsoft.com/office/drawing/2014/main" val="1209462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92195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508835" y="256232"/>
            <a:ext cx="6871020" cy="713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Clr>
                <a:srgbClr val="221668"/>
              </a:buClr>
              <a:buSzPts val="2880"/>
            </a:pPr>
            <a:r>
              <a:rPr lang="ru-RU" sz="2239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ИНДИКАТОРЫ «ДОРОЖНОЙ КАРТЫ»</a:t>
            </a:r>
          </a:p>
        </p:txBody>
      </p:sp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375A1913-320F-4049-AA49-B6A466A6F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2262414"/>
              </p:ext>
            </p:extLst>
          </p:nvPr>
        </p:nvGraphicFramePr>
        <p:xfrm>
          <a:off x="979631" y="1220755"/>
          <a:ext cx="10232737" cy="4618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073">
                  <a:extLst>
                    <a:ext uri="{9D8B030D-6E8A-4147-A177-3AD203B41FA5}">
                      <a16:colId xmlns="" xmlns:a16="http://schemas.microsoft.com/office/drawing/2014/main" val="3866857553"/>
                    </a:ext>
                  </a:extLst>
                </a:gridCol>
                <a:gridCol w="6600537">
                  <a:extLst>
                    <a:ext uri="{9D8B030D-6E8A-4147-A177-3AD203B41FA5}">
                      <a16:colId xmlns="" xmlns:a16="http://schemas.microsoft.com/office/drawing/2014/main" val="3564524742"/>
                    </a:ext>
                  </a:extLst>
                </a:gridCol>
                <a:gridCol w="1773382">
                  <a:extLst>
                    <a:ext uri="{9D8B030D-6E8A-4147-A177-3AD203B41FA5}">
                      <a16:colId xmlns="" xmlns:a16="http://schemas.microsoft.com/office/drawing/2014/main" val="4046479736"/>
                    </a:ext>
                  </a:extLst>
                </a:gridCol>
                <a:gridCol w="1357745">
                  <a:extLst>
                    <a:ext uri="{9D8B030D-6E8A-4147-A177-3AD203B41FA5}">
                      <a16:colId xmlns="" xmlns:a16="http://schemas.microsoft.com/office/drawing/2014/main" val="253209666"/>
                    </a:ext>
                  </a:extLst>
                </a:gridCol>
              </a:tblGrid>
              <a:tr h="272395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u="none" strike="noStrike" spc="0" dirty="0">
                          <a:effectLst/>
                          <a:latin typeface="+mn-lt"/>
                        </a:rPr>
                        <a:t>п/п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spc="0" dirty="0">
                          <a:effectLst/>
                          <a:latin typeface="+mn-lt"/>
                        </a:rPr>
                        <a:t>Наименование индикатора/показателя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spc="0" dirty="0">
                          <a:effectLst/>
                          <a:latin typeface="+mn-lt"/>
                        </a:rPr>
                        <a:t>Минимальное установленное значение </a:t>
                      </a: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spc="0" dirty="0">
                          <a:effectLst/>
                          <a:latin typeface="+mn-lt"/>
                        </a:rPr>
                        <a:t>на 2021 г.</a:t>
                      </a: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u="none" strike="noStrike" spc="0" dirty="0">
                        <a:effectLst/>
                        <a:latin typeface="+mn-lt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spc="0" dirty="0">
                          <a:effectLst/>
                          <a:latin typeface="+mn-lt"/>
                        </a:rPr>
                        <a:t>Достигнутое </a:t>
                      </a: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strike="noStrike" spc="0" dirty="0">
                          <a:effectLst/>
                          <a:latin typeface="+mn-lt"/>
                        </a:rPr>
                        <a:t>значение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="" xmlns:a16="http://schemas.microsoft.com/office/drawing/2014/main" val="2399235232"/>
                  </a:ext>
                </a:extLst>
              </a:tr>
              <a:tr h="272395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9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Количество разработанных и внедрённых разноуровневых (ознакомительный, базовый, продвинутый уровень) программ дополнительного образования, ед. накопительным итогом</a:t>
                      </a:r>
                    </a:p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15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</a:rPr>
                        <a:t>54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="" xmlns:a16="http://schemas.microsoft.com/office/drawing/2014/main" val="637879205"/>
                  </a:ext>
                </a:extLst>
              </a:tr>
              <a:tr h="217027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10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Количество разработанных и внедрённых дистанционных курсов дополнительного образования детей, ед. накопительным итогом</a:t>
                      </a:r>
                    </a:p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</a:rPr>
                        <a:t>20</a:t>
                      </a:r>
                      <a:endParaRPr lang="ru-RU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+mn-lt"/>
                        </a:rPr>
                        <a:t>2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="" xmlns:a16="http://schemas.microsoft.com/office/drawing/2014/main" val="2240185051"/>
                  </a:ext>
                </a:extLst>
              </a:tr>
              <a:tr h="549238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11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Количество реализуемых дополнительных общеобразовательных программ в сетевой форме с использованием ресурсов образовательных организаций всех типов, в том числе профессиональных и организаций высшего образования, а также научных организаций, организаций спорта, культуры, общественных организаций и предприятий реального сектора экономики, ед. накопительным итогом</a:t>
                      </a:r>
                    </a:p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30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+mn-lt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="" xmlns:a16="http://schemas.microsoft.com/office/drawing/2014/main" val="2445918583"/>
                  </a:ext>
                </a:extLst>
              </a:tr>
              <a:tr h="659974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12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Переподготовка (повышение квалификации) отдельных групп </a:t>
                      </a:r>
                      <a:r>
                        <a:rPr lang="ru-RU" sz="1050" dirty="0" smtClean="0">
                          <a:effectLst/>
                          <a:latin typeface="+mn-lt"/>
                        </a:rPr>
                        <a:t>сотрудников 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МОЦ, ведущих образовательных организаций по программам (курсам, модулям), разработанным в рамках реализации мероприятия по формированию современной системы сопровождения, развития и совершенствования профессионального мастерства педагогических и управленческих кадров сферы дополнительного образования детей:</a:t>
                      </a:r>
                    </a:p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</a:rPr>
                        <a:t>39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="" xmlns:a16="http://schemas.microsoft.com/office/drawing/2014/main" val="3035062504"/>
                  </a:ext>
                </a:extLst>
              </a:tr>
              <a:tr h="51875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12.1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педагогические работники, %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100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+mn-lt"/>
                        </a:rPr>
                        <a:t>30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="" xmlns:a16="http://schemas.microsoft.com/office/drawing/2014/main" val="361265153"/>
                  </a:ext>
                </a:extLst>
              </a:tr>
              <a:tr h="51875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12.2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руководители, %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100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</a:rPr>
                        <a:t>1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="" xmlns:a16="http://schemas.microsoft.com/office/drawing/2014/main" val="500585130"/>
                  </a:ext>
                </a:extLst>
              </a:tr>
              <a:tr h="217027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12.3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привлекаемые специалисты-практики (наставники), а также студенты и аспиранты, не имеющие педагогического образования, %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100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</a:rPr>
                        <a:t>0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2" marR="1672" marT="0" marB="0"/>
                </a:tc>
                <a:extLst>
                  <a:ext uri="{0D108BD9-81ED-4DB2-BD59-A6C34878D82A}">
                    <a16:rowId xmlns="" xmlns:a16="http://schemas.microsoft.com/office/drawing/2014/main" val="1595811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9704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231744" y="175681"/>
            <a:ext cx="10760800" cy="149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Clr>
                <a:srgbClr val="221668"/>
              </a:buClr>
              <a:buSzPts val="2880"/>
            </a:pPr>
            <a:r>
              <a:rPr lang="ru-RU" sz="1800" dirty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МОДЕЛИ ВЫРАВНИВАНИЯ ДОСТУПНОСТИ ДОПОЛНИТЕЛЬНЫХ ОБЩЕОБРАЗОВАТЕЛЬНЫХ ПРОГРАММ ДЛЯ ДЕТЕЙ С РАЗЛИЧНЫМИ ОБРАЗОВАТЕЛЬНЫМИ ВОЗМОЖНОСТЯМИ И </a:t>
            </a:r>
            <a:r>
              <a:rPr lang="ru-RU" sz="1800" dirty="0" smtClean="0">
                <a:solidFill>
                  <a:srgbClr val="221668"/>
                </a:solidFill>
                <a:latin typeface="Montserrat"/>
                <a:ea typeface="Montserrat"/>
                <a:cs typeface="Montserrat"/>
                <a:sym typeface="Montserrat"/>
              </a:rPr>
              <a:t>ПОТРЕБНОСТЯМИ</a:t>
            </a:r>
            <a:endParaRPr lang="ru-RU" sz="1800" dirty="0">
              <a:solidFill>
                <a:srgbClr val="2216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2450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7513" y="1610234"/>
            <a:ext cx="84908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В Покровском районе в образовательных учреждениях реализуются дополнительные общеобразовательные программы, по которым могут обучатся дети с ОВЗ (14 программ).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В 2022/2023 гг. разработаны и внедрены </a:t>
            </a:r>
            <a:r>
              <a:rPr lang="ru-RU" dirty="0" err="1" smtClean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разноуровневые</a:t>
            </a:r>
            <a:r>
              <a:rPr lang="ru-RU" dirty="0" smtClean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программы дополнительного образования:</a:t>
            </a:r>
            <a:br>
              <a:rPr lang="ru-RU" dirty="0" smtClean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</a:br>
            <a:r>
              <a:rPr lang="ru-RU" u="sng" dirty="0" smtClean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Ознакомительный уровень </a:t>
            </a:r>
            <a:r>
              <a:rPr lang="ru-RU" dirty="0" smtClean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- 37 программ (6 –естественнонаучной направленности, 5 – социально-гуманитарной, 9-художественной, 14-физкультурно-спортивной, 3-технической).</a:t>
            </a:r>
            <a:br>
              <a:rPr lang="ru-RU" dirty="0" smtClean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</a:br>
            <a:r>
              <a:rPr lang="ru-RU" u="sng" dirty="0" smtClean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Базовый уровень </a:t>
            </a:r>
            <a:r>
              <a:rPr lang="ru-RU" dirty="0" smtClean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– 68 программ (6 –естественнонаучной направленности, 17 – социально-гуманитарной,</a:t>
            </a:r>
            <a:br>
              <a:rPr lang="ru-RU" dirty="0" smtClean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</a:br>
            <a:r>
              <a:rPr lang="ru-RU" dirty="0" smtClean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17- художественной, 22-физкультурно-спортивной, 4-технической, 2-туристко-краеведческой.</a:t>
            </a:r>
            <a:br>
              <a:rPr lang="ru-RU" dirty="0" smtClean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</a:br>
            <a:r>
              <a:rPr lang="ru-RU" dirty="0" smtClean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ru-RU" u="sng" dirty="0" smtClean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Продвинутый уровень </a:t>
            </a:r>
            <a:r>
              <a:rPr lang="ru-RU" dirty="0" smtClean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– 3 программы естественнонаучной направленности.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759839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1201</Words>
  <Application>Microsoft Office PowerPoint</Application>
  <PresentationFormat>Произвольный</PresentationFormat>
  <Paragraphs>224</Paragraphs>
  <Slides>16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1_Тема Office</vt:lpstr>
      <vt:lpstr>Рисунок</vt:lpstr>
      <vt:lpstr>Отчёт о деятельности МОЦ Покровского района по внедрению целевой модели развития региональной системы дополнительного образования детей  в 2022- 2023 учебном году  </vt:lpstr>
      <vt:lpstr>АНАЛИЗ ТЕКУЩЕЙ СИТУАЦИИ</vt:lpstr>
      <vt:lpstr>АНАЛИЗ ТЕКУЩЕЙ СИТУАЦИИ</vt:lpstr>
      <vt:lpstr>АНАЛИЗ ТЕКУЩЕЙ СИТУАЦИИ</vt:lpstr>
      <vt:lpstr>АНАЛИЗ ТЕКУЩЕЙ СИТУАЦИИ</vt:lpstr>
      <vt:lpstr>СТРУКТУРА УПРАВЛЕНИЯ МУНИЦИПАЛЬНОЙ СИСТЕМОЙ ДОПОЛНИТЕЛЬНОГО ОБРАЗОВАНИЯ ДЕТЕЙ</vt:lpstr>
      <vt:lpstr>ИНДИКАТОРЫ «ДОРОЖНОЙ КАРТЫ»</vt:lpstr>
      <vt:lpstr>ИНДИКАТОРЫ «ДОРОЖНОЙ КАРТЫ»</vt:lpstr>
      <vt:lpstr>МОДЕЛИ ВЫРАВНИВАНИЯ ДОСТУПНОСТИ ДОПОЛНИТЕЛЬНЫХ ОБЩЕОБРАЗОВАТЕЛЬНЫХ ПРОГРАММ ДЛЯ ДЕТЕЙ С РАЗЛИЧНЫМИ ОБРАЗОВАТЕЛЬНЫМИ ВОЗМОЖНОСТЯМИ И ПОТРЕБНОСТЯМИ</vt:lpstr>
      <vt:lpstr>СИСТЕМА ПЕРСОНИФИЦИРОВАННОГО ФИНАНСИРОВАНИЯ ДОПОЛНИТЕЛЬНОГО ОБРАЗОВАНИЯ ДЕТЕЙ </vt:lpstr>
      <vt:lpstr>ИНФОРМАЦИОННО-РАЗЪЯСНИТЕЛЬНАЯ КАМПАНИЯ В ЦЕЛЯХ ВНЕДРЕНИЯ СИСТЕМЫ ПЕРСОНИФИЦИРОВАННОГО ФИНАНСИРОВАНИЯ ДОПОЛНИТЕЛЬНОГО ОБРАЗОВАНИЯ ДЕТЕЙ</vt:lpstr>
      <vt:lpstr>ПОВЫШЕНИЕ КВАЛИФИКАЦИИ (ПРОФМАСТЕРСТВА) СОТРУДНИКОВ И ПЕДАГОГОВ РМЦ И МОЦ, СОТРУДНИКОВ И ПЕДАГОГИЧЕСКИХ РАБОТНИКОВ ОРГАНИЗАЦИЙ ДОПОЛНИТЕЛЬНОГО ОБРАЗОВАНИЯ ДЕТЕЙ</vt:lpstr>
      <vt:lpstr>УСПЕШНЫЕ УПРАВЛЕНЧЕСКИЕ РЕШЕНИЯ   - Увеличен охват обучающихся муниципалитета в системе дополнительного образования - Организовано сотрудничество с региональным модельным центром дополнительного образования детей бюджетного учреждения Орловской области дополнительного профессионального образования «Институт развития образования»; -   Взаимодействие с Отделом образования администрации Покровского района, образовательными учреждениями Покровского района.</vt:lpstr>
      <vt:lpstr>РИСКИ В ДАЛЬНЕЙШЕЙ РЕАЛИЗАЦИИ ЦЕЛЕВОЙ МОДЕЛИ</vt:lpstr>
      <vt:lpstr>ПЛАНЫ НА 2024  ГГ.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Ключевые результаты внедрения Целевой модели  в (субъект РФ) в 2021 году</dc:title>
  <dc:creator>Жадаев Дмитрий Николаевич</dc:creator>
  <cp:lastModifiedBy>BOSS</cp:lastModifiedBy>
  <cp:revision>120</cp:revision>
  <cp:lastPrinted>2021-12-06T15:47:08Z</cp:lastPrinted>
  <dcterms:created xsi:type="dcterms:W3CDTF">2021-12-06T06:42:33Z</dcterms:created>
  <dcterms:modified xsi:type="dcterms:W3CDTF">2023-06-29T11:42:10Z</dcterms:modified>
</cp:coreProperties>
</file>